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73" r:id="rId4"/>
    <p:sldId id="271" r:id="rId5"/>
    <p:sldId id="262" r:id="rId6"/>
    <p:sldId id="274" r:id="rId7"/>
    <p:sldId id="275" r:id="rId8"/>
    <p:sldId id="276" r:id="rId9"/>
    <p:sldId id="278" r:id="rId10"/>
    <p:sldId id="279" r:id="rId11"/>
    <p:sldId id="280" r:id="rId12"/>
    <p:sldId id="281" r:id="rId13"/>
    <p:sldId id="272" r:id="rId14"/>
    <p:sldId id="277" r:id="rId15"/>
    <p:sldId id="260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" panose="020B0604020202020204" charset="0"/>
      <p:regular r:id="rId23"/>
      <p:bold r:id="rId24"/>
      <p:italic r:id="rId25"/>
      <p:boldItalic r:id="rId26"/>
    </p:embeddedFont>
    <p:embeddedFont>
      <p:font typeface="Fira Sans Medium" panose="020B0604020202020204" charset="0"/>
      <p:regular r:id="rId27"/>
      <p:italic r:id="rId28"/>
    </p:embeddedFont>
    <p:embeddedFont>
      <p:font typeface="Roboto Slab" panose="020B0604020202020204" charset="0"/>
      <p:regular r:id="rId29"/>
      <p:bold r:id="rId3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2677"/>
    <a:srgbClr val="1A9BFC"/>
    <a:srgbClr val="262626"/>
    <a:srgbClr val="00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63" autoAdjust="0"/>
    <p:restoredTop sz="94651"/>
  </p:normalViewPr>
  <p:slideViewPr>
    <p:cSldViewPr snapToGrid="0" snapToObjects="1" showGuides="1">
      <p:cViewPr varScale="1">
        <p:scale>
          <a:sx n="86" d="100"/>
          <a:sy n="86" d="100"/>
        </p:scale>
        <p:origin x="989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66AF1DC-7F49-A24C-8A1B-166E2ED790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A33C56-A2D5-4E4E-827E-71DE8DB5A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2103-E3E1-6C47-9C03-3A4330A63ED2}" type="datetime1">
              <a:rPr lang="it-IT" smtClean="0"/>
              <a:t>11/01/2021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AEF9E9-A1D0-864D-B9C9-A16B879811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CA1F14-2160-8D4F-920A-A24F059F8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1598-FC98-3F4F-AF67-3E41A8697326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858305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12A7-C7D6-7542-9495-86D2A5F89521}" type="datetime1">
              <a:rPr lang="it-IT" smtClean="0"/>
              <a:t>11/01/2021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8D42F-EEB8-D844-BCC2-FD2609102831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05447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002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075F0702-5A13-1349-A296-951553656D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4129" y="5244663"/>
            <a:ext cx="7825947" cy="916652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Fira Sans Medium" panose="020B05030500000200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it-IT" dirty="0"/>
              <a:t>Fare clic per modificare l’autore delle slide</a:t>
            </a:r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BACD2019-637B-3D4C-A8D4-30C84AABC93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13338"/>
            <a:ext cx="7825947" cy="2099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8" name="Google Shape;13;p2">
            <a:extLst>
              <a:ext uri="{FF2B5EF4-FFF2-40B4-BE49-F238E27FC236}">
                <a16:creationId xmlns:a16="http://schemas.microsoft.com/office/drawing/2014/main" id="{9CDDE09D-2FE0-6846-A4F1-F477A212A5E2}"/>
              </a:ext>
            </a:extLst>
          </p:cNvPr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647455" y="750578"/>
            <a:ext cx="1237503" cy="31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C95D-4677-2D48-8044-4BC81EDFDD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29" y="4091492"/>
            <a:ext cx="7825947" cy="749279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delle slide</a:t>
            </a:r>
          </a:p>
        </p:txBody>
      </p:sp>
    </p:spTree>
    <p:extLst>
      <p:ext uri="{BB962C8B-B14F-4D97-AF65-F5344CB8AC3E}">
        <p14:creationId xmlns:p14="http://schemas.microsoft.com/office/powerpoint/2010/main" val="12337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72002" y="1825625"/>
            <a:ext cx="394454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1825625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EDD6C21E-9194-1A44-8E91-3FE6FB0CF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8650" y="1825625"/>
            <a:ext cx="3943349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5383" y="1817083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4EFFB2A0-8C78-EA4D-B889-9BB9A44907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02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, testo e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1551582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0441" y="1551581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2AEED0-49D4-3E47-AC3F-270F49F4CC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D055194-F38E-BC41-A98D-1177A0272C8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35850251-896E-B041-8180-ED90B104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0B151D2-E702-0646-B826-312AD2815C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798A6822-7DA7-2E4D-B441-3AC1A45F600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46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2" y="1551582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8443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9EA2753-54CC-C644-8DA9-3ED0F1CF24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7046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5D853E-0A41-7F40-8291-86C503BFAC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07389034-36FE-D04B-97E1-02A924367620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B042105-974D-A945-82DA-C0EE98AFE88E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505697"/>
            <a:ext cx="0" cy="3669475"/>
          </a:xfrm>
          <a:prstGeom prst="line">
            <a:avLst/>
          </a:prstGeom>
          <a:ln w="12700">
            <a:solidFill>
              <a:srgbClr val="1A9B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itolo 1">
            <a:extLst>
              <a:ext uri="{FF2B5EF4-FFF2-40B4-BE49-F238E27FC236}">
                <a16:creationId xmlns:a16="http://schemas.microsoft.com/office/drawing/2014/main" id="{8B77CED5-B561-3846-9AB3-80FAFE6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5" name="Immagine 9">
            <a:extLst>
              <a:ext uri="{FF2B5EF4-FFF2-40B4-BE49-F238E27FC236}">
                <a16:creationId xmlns:a16="http://schemas.microsoft.com/office/drawing/2014/main" id="{C33081BE-57A8-8241-ABAE-14C00A755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fine">
    <p:bg>
      <p:bgPr>
        <a:solidFill>
          <a:srgbClr val="002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341FA40A-493B-FB4C-A10B-BCCBB83D4A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4222" y="2501205"/>
            <a:ext cx="2193367" cy="18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1;p4">
            <a:extLst>
              <a:ext uri="{FF2B5EF4-FFF2-40B4-BE49-F238E27FC236}">
                <a16:creationId xmlns:a16="http://schemas.microsoft.com/office/drawing/2014/main" id="{93CC0BB5-2F2A-1B48-B507-5DF05040F6C8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7" y="750578"/>
            <a:ext cx="1243941" cy="3118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50670"/>
            <a:ext cx="7825947" cy="4510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77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 + sottotitolo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39042D-E5F6-354C-AE48-85CA368F3E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30" y="4512247"/>
            <a:ext cx="7825840" cy="906143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della sezione</a:t>
            </a:r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02829"/>
            <a:ext cx="7825947" cy="2422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8" name="Google Shape;21;p4">
            <a:extLst>
              <a:ext uri="{FF2B5EF4-FFF2-40B4-BE49-F238E27FC236}">
                <a16:creationId xmlns:a16="http://schemas.microsoft.com/office/drawing/2014/main" id="{9ABE2D15-461D-C846-A336-48C5229F4598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7" y="750578"/>
            <a:ext cx="1243941" cy="311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22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sotto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A57FB5-7025-8A46-A2C8-9AC199CB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1381"/>
            <a:ext cx="7886700" cy="3057565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65F876-3350-441E-BD36-BE705EBA20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04C02021-F048-EF46-A427-824414E0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11EF75-678E-9E47-B9E3-622B2E130D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7" name="Immagine 9">
            <a:extLst>
              <a:ext uri="{FF2B5EF4-FFF2-40B4-BE49-F238E27FC236}">
                <a16:creationId xmlns:a16="http://schemas.microsoft.com/office/drawing/2014/main" id="{B2CFC9B8-10B6-FF41-89E8-6F9763D3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A205F8-F97E-E14B-B440-BBC8D0D15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8338"/>
            <a:ext cx="7886700" cy="428625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</p:spTree>
    <p:extLst>
      <p:ext uri="{BB962C8B-B14F-4D97-AF65-F5344CB8AC3E}">
        <p14:creationId xmlns:p14="http://schemas.microsoft.com/office/powerpoint/2010/main" val="360377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itolo 1">
            <a:extLst>
              <a:ext uri="{FF2B5EF4-FFF2-40B4-BE49-F238E27FC236}">
                <a16:creationId xmlns:a16="http://schemas.microsoft.com/office/drawing/2014/main" id="{4A68EDD3-8B24-5E4A-A507-BC4297B6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747EE5-0480-854D-A548-B2B40F2E6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AB9F965-5489-F944-AC9B-8A7ABDD5E40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531917"/>
            <a:ext cx="7886700" cy="4037029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57B3B9C0-6AEB-E343-9620-C69E8840A9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1E97AF72-C704-8A4B-959A-A88938B81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6" name="Immagine 9">
            <a:extLst>
              <a:ext uri="{FF2B5EF4-FFF2-40B4-BE49-F238E27FC236}">
                <a16:creationId xmlns:a16="http://schemas.microsoft.com/office/drawing/2014/main" id="{DBE64A5E-6F93-3C4B-B143-39D5C8E64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  <p:sp>
        <p:nvSpPr>
          <p:cNvPr id="8" name="Segnaposto immagine 2">
            <a:extLst>
              <a:ext uri="{FF2B5EF4-FFF2-40B4-BE49-F238E27FC236}">
                <a16:creationId xmlns:a16="http://schemas.microsoft.com/office/drawing/2014/main" id="{CCE05D45-DD0D-E743-8C7D-C0CA92158E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0293" cy="6060558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en-US" dirty="0"/>
              <a:t>Click icon to add picture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3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6" name="Immagine 9">
            <a:extLst>
              <a:ext uri="{FF2B5EF4-FFF2-40B4-BE49-F238E27FC236}">
                <a16:creationId xmlns:a16="http://schemas.microsoft.com/office/drawing/2014/main" id="{DBE64A5E-6F93-3C4B-B143-39D5C8E64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5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4F9B8F1-23BB-DE44-B117-C81D61DB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" y="1543054"/>
            <a:ext cx="7886700" cy="4024630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en-US" dirty="0"/>
              <a:t>Click icon to add picture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897D9E1E-9C0A-0D41-B11A-9921E9353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E6275BA2-C88F-D442-BB44-16AD120A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12" name="Immagine 9">
            <a:extLst>
              <a:ext uri="{FF2B5EF4-FFF2-40B4-BE49-F238E27FC236}">
                <a16:creationId xmlns:a16="http://schemas.microsoft.com/office/drawing/2014/main" id="{1C3C8049-EF31-FF4C-AFB0-E5D596190C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D72F9B8-ABA2-4C42-A181-607DBB3A2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B8059-381A-704A-886C-F6DD9F44F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1A9BFC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C08E708D-0E00-AB46-8AF7-AAC94AA38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80C56B0F-86D4-8640-B1D0-FEBA0E0A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79CE1FB6-2DC1-BF4C-AA86-092E89659D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628650" y="6476142"/>
            <a:ext cx="463796" cy="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895A96-2866-484D-98AF-108A2B6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ADDCE6-9BC9-1045-9A9B-B7DA4ECE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31917"/>
            <a:ext cx="7886700" cy="4645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gli stili del testo dello schema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Secondo livello</a:t>
            </a:r>
          </a:p>
          <a:p>
            <a:pPr marL="814348" marR="0" lvl="2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Terzo livello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E5275-AA79-C14E-8281-AC408BAAE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0">
                <a:solidFill>
                  <a:schemeClr val="bg1">
                    <a:lumMod val="75000"/>
                  </a:schemeClr>
                </a:solidFill>
                <a:latin typeface="Fira Sans Medium" panose="020B0503050000020004" pitchFamily="34" charset="0"/>
              </a:defRPr>
            </a:lvl1pPr>
          </a:lstStyle>
          <a:p>
            <a:fld id="{FEC4A954-C260-E84D-8B85-4D54550A05DF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50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9" r:id="rId4"/>
    <p:sldLayoutId id="2147483650" r:id="rId5"/>
    <p:sldLayoutId id="2147483667" r:id="rId6"/>
    <p:sldLayoutId id="2147483669" r:id="rId7"/>
    <p:sldLayoutId id="2147483663" r:id="rId8"/>
    <p:sldLayoutId id="2147483654" r:id="rId9"/>
    <p:sldLayoutId id="2147483657" r:id="rId10"/>
    <p:sldLayoutId id="2147483668" r:id="rId11"/>
    <p:sldLayoutId id="2147483666" r:id="rId12"/>
    <p:sldLayoutId id="2147483665" r:id="rId13"/>
    <p:sldLayoutId id="2147483658" r:id="rId14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>
              <a:lumMod val="85000"/>
              <a:lumOff val="15000"/>
            </a:schemeClr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Fira Sans" panose="020B0503050000020004" pitchFamily="34" charset="0"/>
        <a:buChar char="―"/>
        <a:defRPr sz="1800" b="0" i="0" kern="1200">
          <a:solidFill>
            <a:schemeClr val="tx1">
              <a:lumMod val="65000"/>
              <a:lumOff val="35000"/>
            </a:schemeClr>
          </a:solidFill>
          <a:latin typeface="Fira Sans Medium" panose="020B0503050000020004" pitchFamily="34" charset="0"/>
          <a:ea typeface="+mn-ea"/>
          <a:cs typeface="+mn-cs"/>
        </a:defRPr>
      </a:lvl1pPr>
      <a:lvl2pPr marL="557185" marR="0" indent="-214303" algn="l" defTabSz="685766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Fira Sans" panose="020B0503050000020004" pitchFamily="34" charset="0"/>
        <a:buChar char="–"/>
        <a:tabLst/>
        <a:defRPr sz="1650" b="0" i="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ba.com/stats/teams/traditional/?sort=W_PCT&amp;dir=-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E01BB7BE-E4F3-F34C-98AC-424C3998B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Gian Paolo Bernardini</a:t>
            </a:r>
          </a:p>
          <a:p>
            <a:r>
              <a:rPr lang="it-IT" dirty="0"/>
              <a:t>Muhammad </a:t>
            </a:r>
            <a:r>
              <a:rPr lang="it-IT" dirty="0" err="1"/>
              <a:t>Umair</a:t>
            </a:r>
            <a:r>
              <a:rPr lang="it-IT" dirty="0"/>
              <a:t> </a:t>
            </a:r>
            <a:r>
              <a:rPr lang="it-IT" dirty="0" err="1"/>
              <a:t>Yousuf</a:t>
            </a:r>
            <a:endParaRPr lang="it-IT" dirty="0"/>
          </a:p>
          <a:p>
            <a:r>
              <a:rPr lang="it-IT" dirty="0" err="1"/>
              <a:t>Mehrpuya</a:t>
            </a:r>
            <a:r>
              <a:rPr lang="it-IT" dirty="0"/>
              <a:t> Fathi </a:t>
            </a:r>
            <a:r>
              <a:rPr lang="it-IT" dirty="0" err="1"/>
              <a:t>Bonyadabad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FAC99DC-03D4-7449-B6C7-2B86A9FA7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RDD on NBA </a:t>
            </a:r>
            <a:r>
              <a:rPr lang="it-IT" dirty="0" err="1"/>
              <a:t>stats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10E4C7-8206-8949-88EE-952FB5F1AC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Project for the </a:t>
            </a:r>
            <a:r>
              <a:rPr lang="it-IT" dirty="0" err="1"/>
              <a:t>exam</a:t>
            </a:r>
            <a:r>
              <a:rPr lang="it-IT" dirty="0"/>
              <a:t> of «Large Scale Computing», </a:t>
            </a:r>
            <a:r>
              <a:rPr lang="it-IT" dirty="0" err="1"/>
              <a:t>MSc</a:t>
            </a:r>
            <a:r>
              <a:rPr lang="it-IT" dirty="0"/>
              <a:t>. Computer Science, Genoa, </a:t>
            </a:r>
            <a:r>
              <a:rPr lang="it-IT" dirty="0" err="1"/>
              <a:t>a.y</a:t>
            </a:r>
            <a:r>
              <a:rPr lang="it-IT" dirty="0"/>
              <a:t>. 2020/21</a:t>
            </a:r>
          </a:p>
        </p:txBody>
      </p:sp>
    </p:spTree>
    <p:extLst>
      <p:ext uri="{BB962C8B-B14F-4D97-AF65-F5344CB8AC3E}">
        <p14:creationId xmlns:p14="http://schemas.microsoft.com/office/powerpoint/2010/main" val="224709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 how the FGM (Field Goals Made) percentage influences the winning of a title?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DFC099-6B6F-2A4F-B9BB-08792A7A1D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044238"/>
            <a:ext cx="7886700" cy="918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Calculate the mean</a:t>
            </a:r>
          </a:p>
          <a:p>
            <a:pPr lvl="1"/>
            <a:r>
              <a:rPr lang="en-US" dirty="0"/>
              <a:t>The mean has been calculated based on the command .mean().</a:t>
            </a:r>
          </a:p>
        </p:txBody>
      </p:sp>
      <p:sp>
        <p:nvSpPr>
          <p:cNvPr id="11" name="Segnaposto contenuto 1">
            <a:extLst>
              <a:ext uri="{FF2B5EF4-FFF2-40B4-BE49-F238E27FC236}">
                <a16:creationId xmlns:a16="http://schemas.microsoft.com/office/drawing/2014/main" id="{42B6E742-51AD-4F2B-98D4-8460137264AE}"/>
              </a:ext>
            </a:extLst>
          </p:cNvPr>
          <p:cNvSpPr txBox="1">
            <a:spLocks/>
          </p:cNvSpPr>
          <p:nvPr/>
        </p:nvSpPr>
        <p:spPr>
          <a:xfrm>
            <a:off x="628650" y="2755249"/>
            <a:ext cx="7886700" cy="1276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766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Join with the winners</a:t>
            </a:r>
          </a:p>
          <a:p>
            <a:pPr lvl="1"/>
            <a:r>
              <a:rPr lang="en-US" dirty="0"/>
              <a:t>Winners have been imported according to the key [TEAM, SEASON].</a:t>
            </a:r>
          </a:p>
          <a:p>
            <a:pPr marL="342883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90405-1526-4791-B3D0-C857DFBF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33" y="1964649"/>
            <a:ext cx="2705334" cy="937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26FD4-9364-46B8-BE47-8D33D87B9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854" y="3701922"/>
            <a:ext cx="4976291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 how the FGM (Field Goals Made) percentage influences the winning of a title?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DFC099-6B6F-2A4F-B9BB-08792A7A1D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4693093"/>
            <a:ext cx="7886700" cy="1534987"/>
          </a:xfrm>
        </p:spPr>
        <p:txBody>
          <a:bodyPr>
            <a:normAutofit/>
          </a:bodyPr>
          <a:lstStyle/>
          <a:p>
            <a:r>
              <a:rPr lang="en-US" dirty="0"/>
              <a:t>Comparison with the regular season</a:t>
            </a:r>
          </a:p>
          <a:p>
            <a:pPr lvl="1"/>
            <a:r>
              <a:rPr lang="en-US" dirty="0"/>
              <a:t>the teams that won the title are quite far from the mean FGM percentage in all the decade.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DA2C5-4DD6-4032-9141-E48D289D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30" y="1370185"/>
            <a:ext cx="4846740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0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 how the mean of FGM for the winners is near to the mean of the team who has the best FGM percentage?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DFC099-6B6F-2A4F-B9BB-08792A7A1D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4845493"/>
            <a:ext cx="7886700" cy="1534987"/>
          </a:xfrm>
        </p:spPr>
        <p:txBody>
          <a:bodyPr>
            <a:normAutofit/>
          </a:bodyPr>
          <a:lstStyle/>
          <a:p>
            <a:pPr marL="342883" lvl="1" indent="0">
              <a:buNone/>
            </a:pPr>
            <a:r>
              <a:rPr lang="en-US" dirty="0"/>
              <a:t>Golden State Warriors has done the better FGM percentage, very close to the mean of those who won the title.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F2012-6ED1-41E8-9F23-9E6395449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66" y="1610204"/>
            <a:ext cx="5852667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32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DF0FBB6-68A0-0F47-8CEA-67E12B7146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 err="1"/>
              <a:t>Mehrpuya</a:t>
            </a:r>
            <a:r>
              <a:rPr lang="it-IT" dirty="0"/>
              <a:t> Fathi </a:t>
            </a:r>
            <a:r>
              <a:rPr lang="it-IT" dirty="0" err="1"/>
              <a:t>Bonyadabad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F567D5-6E0D-3649-B7E3-39C14D20D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662494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DF0FBB6-68A0-0F47-8CEA-67E12B7146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Muhammad </a:t>
            </a:r>
            <a:r>
              <a:rPr lang="it-IT" dirty="0" err="1"/>
              <a:t>Umair</a:t>
            </a:r>
            <a:r>
              <a:rPr lang="it-IT" dirty="0"/>
              <a:t> </a:t>
            </a:r>
            <a:r>
              <a:rPr lang="it-IT" dirty="0" err="1"/>
              <a:t>Yousuf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F567D5-6E0D-3649-B7E3-39C14D20D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902040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45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DF0FBB6-68A0-0F47-8CEA-67E12B7146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4130" y="2345753"/>
            <a:ext cx="7825840" cy="40816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motivations is to work on a field (RDD) at the basis of the Map/Reduce pattern. Although RDD syntax is a low level one, it is the foundation for all the subsequent high level API like </a:t>
            </a:r>
            <a:r>
              <a:rPr lang="en-US" dirty="0" err="1"/>
              <a:t>DataFrames</a:t>
            </a:r>
            <a:r>
              <a:rPr lang="en-US" dirty="0"/>
              <a:t> and </a:t>
            </a:r>
            <a:r>
              <a:rPr lang="en-US" dirty="0" err="1"/>
              <a:t>SparkSQL</a:t>
            </a:r>
            <a:r>
              <a:rPr lang="en-US" dirty="0"/>
              <a:t>.</a:t>
            </a:r>
          </a:p>
          <a:p>
            <a:r>
              <a:rPr lang="en-US" dirty="0"/>
              <a:t>We asked ourselves some questions on behaviors of the teams in the decade 2010-2020, also respect to the teams that won a title. We have taken into consideration the regular season.</a:t>
            </a:r>
          </a:p>
          <a:p>
            <a:r>
              <a:rPr lang="en-US" dirty="0"/>
              <a:t>The starting point is at this link: </a:t>
            </a:r>
            <a:r>
              <a:rPr lang="en-US" dirty="0">
                <a:hlinkClick r:id="rId2"/>
              </a:rPr>
              <a:t>https://www.nba.com/stats/teams/traditional/?sort=W_PCT&amp;dir=-1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F567D5-6E0D-3649-B7E3-39C14D20D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237" y="1602829"/>
            <a:ext cx="7825947" cy="742924"/>
          </a:xfrm>
        </p:spPr>
        <p:txBody>
          <a:bodyPr/>
          <a:lstStyle/>
          <a:p>
            <a:r>
              <a:rPr lang="it-IT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78860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DF0FBB6-68A0-0F47-8CEA-67E12B7146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4130" y="2345753"/>
            <a:ext cx="7825840" cy="408168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F567D5-6E0D-3649-B7E3-39C14D20D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237" y="1602829"/>
            <a:ext cx="7825947" cy="742924"/>
          </a:xfrm>
        </p:spPr>
        <p:txBody>
          <a:bodyPr/>
          <a:lstStyle/>
          <a:p>
            <a:r>
              <a:rPr lang="it-IT" dirty="0" err="1"/>
              <a:t>Glossary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CEF1B-2DBD-4F24-889D-CB5DB91F8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2929846"/>
            <a:ext cx="9000000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DF0FBB6-68A0-0F47-8CEA-67E12B7146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dirty="0"/>
              <a:t>Gian Paolo Bernardini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F567D5-6E0D-3649-B7E3-39C14D20D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42481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which is the most winning team in all the decade, based on WIN% (W/GP)?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DFC099-6B6F-2A4F-B9BB-08792A7A1D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531918"/>
            <a:ext cx="7886700" cy="918319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Gathering</a:t>
            </a:r>
            <a:r>
              <a:rPr lang="it-IT" dirty="0"/>
              <a:t> the data</a:t>
            </a:r>
          </a:p>
          <a:p>
            <a:pPr lvl="1"/>
            <a:r>
              <a:rPr lang="it-IT" dirty="0"/>
              <a:t>At first al the data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gathered</a:t>
            </a:r>
            <a:r>
              <a:rPr lang="it-IT" dirty="0"/>
              <a:t>.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main data frame has been persisted in memory in order not to load it anymore and redo calculations.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4B32A-8917-4AB9-8F75-F16FBDC1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43" y="2514521"/>
            <a:ext cx="4320914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8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which is the most winning team in all the decade, based on WIN% (W/GP)?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DFC099-6B6F-2A4F-B9BB-08792A7A1D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531918"/>
            <a:ext cx="7886700" cy="918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Calculate the mean</a:t>
            </a:r>
          </a:p>
          <a:p>
            <a:pPr lvl="1"/>
            <a:r>
              <a:rPr lang="en-US" dirty="0"/>
              <a:t>The mean has been calculated based on a map reduce approach.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D11B2-D6DB-4875-AA27-A764A869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59" y="2581140"/>
            <a:ext cx="4160881" cy="2636748"/>
          </a:xfrm>
          <a:prstGeom prst="rect">
            <a:avLst/>
          </a:prstGeom>
        </p:spPr>
      </p:pic>
      <p:sp>
        <p:nvSpPr>
          <p:cNvPr id="11" name="Segnaposto contenuto 1">
            <a:extLst>
              <a:ext uri="{FF2B5EF4-FFF2-40B4-BE49-F238E27FC236}">
                <a16:creationId xmlns:a16="http://schemas.microsoft.com/office/drawing/2014/main" id="{42B6E742-51AD-4F2B-98D4-8460137264AE}"/>
              </a:ext>
            </a:extLst>
          </p:cNvPr>
          <p:cNvSpPr txBox="1">
            <a:spLocks/>
          </p:cNvSpPr>
          <p:nvPr/>
        </p:nvSpPr>
        <p:spPr>
          <a:xfrm>
            <a:off x="628650" y="5213969"/>
            <a:ext cx="7886700" cy="91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766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3" lvl="1" indent="0">
              <a:buNone/>
            </a:pPr>
            <a:r>
              <a:rPr lang="en-US" dirty="0"/>
              <a:t>As it may be noticed only one on the first three teams that have the best % of winning,  won a title, so having a great regular season, don’t assure the winning of a title.</a:t>
            </a:r>
          </a:p>
        </p:txBody>
      </p:sp>
    </p:spTree>
    <p:extLst>
      <p:ext uri="{BB962C8B-B14F-4D97-AF65-F5344CB8AC3E}">
        <p14:creationId xmlns:p14="http://schemas.microsoft.com/office/powerpoint/2010/main" val="296090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is scoring a lot of points important for the winning of a title?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DFC099-6B6F-2A4F-B9BB-08792A7A1D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531918"/>
            <a:ext cx="7886700" cy="918319"/>
          </a:xfrm>
        </p:spPr>
        <p:txBody>
          <a:bodyPr>
            <a:normAutofit fontScale="85000" lnSpcReduction="10000"/>
          </a:bodyPr>
          <a:lstStyle/>
          <a:p>
            <a:r>
              <a:rPr lang="it-IT" dirty="0" err="1"/>
              <a:t>Gathering</a:t>
            </a:r>
            <a:r>
              <a:rPr lang="it-IT" dirty="0"/>
              <a:t> the data</a:t>
            </a:r>
          </a:p>
          <a:p>
            <a:pPr lvl="1"/>
            <a:r>
              <a:rPr lang="it-IT" dirty="0" err="1"/>
              <a:t>Again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gathered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teams </a:t>
            </a:r>
            <a:r>
              <a:rPr lang="it-IT" dirty="0" err="1"/>
              <a:t>that</a:t>
            </a:r>
            <a:r>
              <a:rPr lang="it-IT" dirty="0"/>
              <a:t> in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scored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points.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FD703-4619-44D0-819F-8E908467A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43" y="2503090"/>
            <a:ext cx="4320914" cy="185182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ECDA20-24B9-4A53-ABDE-6B9D962D8D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is scoring a lot of points important for the winning of a title?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DFC099-6B6F-2A4F-B9BB-08792A7A1D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531918"/>
            <a:ext cx="7886700" cy="918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Calculate the mean</a:t>
            </a:r>
          </a:p>
          <a:p>
            <a:pPr lvl="1"/>
            <a:r>
              <a:rPr lang="en-US" dirty="0"/>
              <a:t>The mean has been calculated based on a map reduce approach.</a:t>
            </a:r>
          </a:p>
        </p:txBody>
      </p:sp>
      <p:sp>
        <p:nvSpPr>
          <p:cNvPr id="11" name="Segnaposto contenuto 1">
            <a:extLst>
              <a:ext uri="{FF2B5EF4-FFF2-40B4-BE49-F238E27FC236}">
                <a16:creationId xmlns:a16="http://schemas.microsoft.com/office/drawing/2014/main" id="{42B6E742-51AD-4F2B-98D4-8460137264AE}"/>
              </a:ext>
            </a:extLst>
          </p:cNvPr>
          <p:cNvSpPr txBox="1">
            <a:spLocks/>
          </p:cNvSpPr>
          <p:nvPr/>
        </p:nvSpPr>
        <p:spPr>
          <a:xfrm>
            <a:off x="628650" y="5213969"/>
            <a:ext cx="7886700" cy="91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l" defTabSz="685766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3" lvl="1" indent="0">
              <a:buNone/>
            </a:pPr>
            <a:r>
              <a:rPr lang="en-US" dirty="0"/>
              <a:t>The team that in the decade has scored most points in average was LA Clippers which never won a title, but Golden State Warriors won 3 times and 5 times reached finals, so scoring a lot of points, could be a good indicator of a potential title winner.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695F4-B3AF-4D6C-A36D-3B537CE6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903" y="2564644"/>
            <a:ext cx="3612193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 how the FGM (Field Goals Made) percentage influences the winning of a title? (Compared to the mean of those who have won a title)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DFC099-6B6F-2A4F-B9BB-08792A7A1D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978958"/>
            <a:ext cx="7886700" cy="918319"/>
          </a:xfrm>
        </p:spPr>
        <p:txBody>
          <a:bodyPr>
            <a:normAutofit lnSpcReduction="10000"/>
          </a:bodyPr>
          <a:lstStyle/>
          <a:p>
            <a:r>
              <a:rPr lang="it-IT" dirty="0"/>
              <a:t>The </a:t>
            </a:r>
            <a:r>
              <a:rPr lang="it-IT" dirty="0" err="1"/>
              <a:t>same</a:t>
            </a:r>
            <a:r>
              <a:rPr lang="it-IT" dirty="0"/>
              <a:t> policy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applied</a:t>
            </a:r>
            <a:endParaRPr lang="it-IT" dirty="0"/>
          </a:p>
          <a:p>
            <a:pPr lvl="1"/>
            <a:r>
              <a:rPr lang="it-IT" dirty="0"/>
              <a:t>The best FG makers of </a:t>
            </a:r>
            <a:r>
              <a:rPr lang="it-IT" dirty="0" err="1"/>
              <a:t>all</a:t>
            </a:r>
            <a:r>
              <a:rPr lang="it-IT" dirty="0"/>
              <a:t> the decade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gathered</a:t>
            </a:r>
            <a:r>
              <a:rPr lang="it-IT" dirty="0"/>
              <a:t>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ECDA20-24B9-4A53-ABDE-6B9D962D8D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.cache() permits to cache in memory the RDD in use and to load it quickly.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3A738-2E30-477F-B1EC-95BBE9DB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94" y="2993304"/>
            <a:ext cx="4282811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01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UniGe">
      <a:dk1>
        <a:srgbClr val="262626"/>
      </a:dk1>
      <a:lt1>
        <a:srgbClr val="FFFFFF"/>
      </a:lt1>
      <a:dk2>
        <a:srgbClr val="44546A"/>
      </a:dk2>
      <a:lt2>
        <a:srgbClr val="E7E6E6"/>
      </a:lt2>
      <a:accent1>
        <a:srgbClr val="1A9BFC"/>
      </a:accent1>
      <a:accent2>
        <a:srgbClr val="1A9BFC"/>
      </a:accent2>
      <a:accent3>
        <a:srgbClr val="1A9BFC"/>
      </a:accent3>
      <a:accent4>
        <a:srgbClr val="1A9BFC"/>
      </a:accent4>
      <a:accent5>
        <a:srgbClr val="1A9BFC"/>
      </a:accent5>
      <a:accent6>
        <a:srgbClr val="002677"/>
      </a:accent6>
      <a:hlink>
        <a:srgbClr val="1A9BFC"/>
      </a:hlink>
      <a:folHlink>
        <a:srgbClr val="00D7FC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indent="0" algn="l">
          <a:buNone/>
          <a:defRPr sz="1050" b="0" i="1" dirty="0" smtClean="0">
            <a:latin typeface="Fira Sans" panose="020B050305000002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Unige" id="{6FEE4D7F-0407-D44E-8919-9B8AFB4BF6AE}" vid="{375E3ADD-B494-DD43-A2CA-B6A6E91933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UniGe_presentazione</Template>
  <TotalTime>0</TotalTime>
  <Words>616</Words>
  <Application>Microsoft Office PowerPoint</Application>
  <PresentationFormat>On-screen Show (4:3)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Fira Sans</vt:lpstr>
      <vt:lpstr>Roboto Slab</vt:lpstr>
      <vt:lpstr>Fira Sans Medium</vt:lpstr>
      <vt:lpstr>Arial</vt:lpstr>
      <vt:lpstr>Tema di Office</vt:lpstr>
      <vt:lpstr>RDD on NBA stats</vt:lpstr>
      <vt:lpstr>Intro</vt:lpstr>
      <vt:lpstr>Glossary</vt:lpstr>
      <vt:lpstr>Part 1</vt:lpstr>
      <vt:lpstr>Q1 which is the most winning team in all the decade, based on WIN% (W/GP)?</vt:lpstr>
      <vt:lpstr>Q1 which is the most winning team in all the decade, based on WIN% (W/GP)?</vt:lpstr>
      <vt:lpstr>Q2 is scoring a lot of points important for the winning of a title?</vt:lpstr>
      <vt:lpstr>Q2 is scoring a lot of points important for the winning of a title?</vt:lpstr>
      <vt:lpstr>Q3 how the FGM (Field Goals Made) percentage influences the winning of a title? (Compared to the mean of those who have won a title)</vt:lpstr>
      <vt:lpstr>Q3 how the FGM (Field Goals Made) percentage influences the winning of a title? </vt:lpstr>
      <vt:lpstr>Q3 how the FGM (Field Goals Made) percentage influences the winning of a title? </vt:lpstr>
      <vt:lpstr>Q4 how the mean of FGM for the winners is near to the mean of the team who has the best FGM percentage?</vt:lpstr>
      <vt:lpstr>Part 2</vt:lpstr>
      <vt:lpstr>Part 3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Gian Paolo Bernardini</dc:creator>
  <cp:keywords/>
  <dc:description/>
  <cp:lastModifiedBy>Gian Paolo Bernardini</cp:lastModifiedBy>
  <cp:revision>60</cp:revision>
  <cp:lastPrinted>2019-04-15T13:03:12Z</cp:lastPrinted>
  <dcterms:created xsi:type="dcterms:W3CDTF">2021-01-11T15:19:30Z</dcterms:created>
  <dcterms:modified xsi:type="dcterms:W3CDTF">2021-01-11T17:45:26Z</dcterms:modified>
  <cp:category/>
</cp:coreProperties>
</file>